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6" r:id="rId3"/>
    <p:sldId id="283" r:id="rId4"/>
    <p:sldId id="284" r:id="rId5"/>
    <p:sldId id="285" r:id="rId6"/>
    <p:sldId id="290" r:id="rId7"/>
    <p:sldId id="291" r:id="rId8"/>
    <p:sldId id="29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99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548" autoAdjust="0"/>
  </p:normalViewPr>
  <p:slideViewPr>
    <p:cSldViewPr>
      <p:cViewPr varScale="1">
        <p:scale>
          <a:sx n="62" d="100"/>
          <a:sy n="62" d="100"/>
        </p:scale>
        <p:origin x="-136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819CE4-DC26-4E65-B02A-676A64F82D40}" type="datetimeFigureOut">
              <a:rPr lang="en-US" smtClean="0"/>
              <a:pPr/>
              <a:t>25/12/2020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AAD0BB-BA5C-4E7D-909E-4526BB2D63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819CE4-DC26-4E65-B02A-676A64F82D40}" type="datetimeFigureOut">
              <a:rPr lang="en-US" smtClean="0"/>
              <a:pPr/>
              <a:t>25/12/2020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819CE4-DC26-4E65-B02A-676A64F82D40}" type="datetimeFigureOut">
              <a:rPr lang="en-US" smtClean="0"/>
              <a:pPr/>
              <a:t>25/12/2020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819CE4-DC26-4E65-B02A-676A64F82D40}" type="datetimeFigureOut">
              <a:rPr lang="en-US" smtClean="0"/>
              <a:pPr/>
              <a:t>25/12/2020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3AAD0BB-BA5C-4E7D-909E-4526BB2D638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819CE4-DC26-4E65-B02A-676A64F82D40}" type="datetimeFigureOut">
              <a:rPr lang="en-US" smtClean="0"/>
              <a:pPr/>
              <a:t>25/12/2020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AAD0BB-BA5C-4E7D-909E-4526BB2D63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Rectangle 2"/>
          <p:cNvSpPr>
            <a:spLocks noGrp="1" noChangeArrowheads="1"/>
          </p:cNvSpPr>
          <p:nvPr>
            <p:ph type="title" idx="4294967295"/>
          </p:nvPr>
        </p:nvSpPr>
        <p:spPr>
          <a:xfrm>
            <a:off x="0" y="2209800"/>
            <a:ext cx="9144000" cy="25908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3600" b="1" dirty="0" err="1" smtClean="0">
                <a:solidFill>
                  <a:schemeClr val="tx1"/>
                </a:solidFill>
                <a:latin typeface="AR CENA" pitchFamily="2" charset="0"/>
              </a:rPr>
              <a:t>Shri</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Amolak</a:t>
            </a:r>
            <a:r>
              <a:rPr lang="en-US" sz="3600" b="1" dirty="0" smtClean="0">
                <a:solidFill>
                  <a:schemeClr val="tx1"/>
                </a:solidFill>
                <a:latin typeface="AR CENA" pitchFamily="2" charset="0"/>
              </a:rPr>
              <a:t> Jain </a:t>
            </a:r>
            <a:r>
              <a:rPr lang="en-US" sz="3600" b="1" dirty="0" err="1" smtClean="0">
                <a:solidFill>
                  <a:schemeClr val="tx1"/>
                </a:solidFill>
                <a:latin typeface="AR CENA" pitchFamily="2" charset="0"/>
              </a:rPr>
              <a:t>Vidya</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Prasarak</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Mandal’s</a:t>
            </a:r>
            <a:r>
              <a:rPr lang="en-US" sz="3600" dirty="0" smtClean="0">
                <a:solidFill>
                  <a:schemeClr val="tx1"/>
                </a:solidFill>
                <a:latin typeface="AR CENA" pitchFamily="2" charset="0"/>
              </a:rPr>
              <a:t/>
            </a:r>
            <a:br>
              <a:rPr lang="en-US" sz="3600" dirty="0" smtClean="0">
                <a:solidFill>
                  <a:schemeClr val="tx1"/>
                </a:solidFill>
                <a:latin typeface="AR CENA" pitchFamily="2" charset="0"/>
              </a:rPr>
            </a:br>
            <a:r>
              <a:rPr lang="en-US" sz="3600" b="1" dirty="0" smtClean="0">
                <a:solidFill>
                  <a:schemeClr val="tx1"/>
                </a:solidFill>
              </a:rPr>
              <a:t> </a:t>
            </a:r>
            <a:r>
              <a:rPr lang="en-US" sz="3600" b="1" dirty="0" err="1" smtClean="0">
                <a:solidFill>
                  <a:schemeClr val="tx1"/>
                </a:solidFill>
                <a:latin typeface="Arial Rounded MT Bold" pitchFamily="34" charset="0"/>
              </a:rPr>
              <a:t>S.K.Gandhi</a:t>
            </a:r>
            <a:r>
              <a:rPr lang="en-US" sz="3600" b="1" dirty="0" smtClean="0">
                <a:solidFill>
                  <a:schemeClr val="tx1"/>
                </a:solidFill>
                <a:latin typeface="Arial Rounded MT Bold" pitchFamily="34" charset="0"/>
              </a:rPr>
              <a:t> Arts, </a:t>
            </a:r>
            <a:r>
              <a:rPr lang="en-US" sz="3600" b="1" dirty="0" err="1" smtClean="0">
                <a:solidFill>
                  <a:schemeClr val="tx1"/>
                </a:solidFill>
                <a:latin typeface="Arial Rounded MT Bold" pitchFamily="34" charset="0"/>
              </a:rPr>
              <a:t>P.H.Gandhi</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Com.and</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Amolak</a:t>
            </a:r>
            <a:r>
              <a:rPr lang="en-US" sz="3600" b="1" dirty="0" smtClean="0">
                <a:solidFill>
                  <a:schemeClr val="tx1"/>
                </a:solidFill>
                <a:latin typeface="Arial Rounded MT Bold" pitchFamily="34" charset="0"/>
              </a:rPr>
              <a:t> Science College, </a:t>
            </a:r>
            <a:r>
              <a:rPr lang="en-US" sz="3600" b="1" dirty="0" err="1" smtClean="0">
                <a:solidFill>
                  <a:schemeClr val="tx1"/>
                </a:solidFill>
                <a:latin typeface="Arial Rounded MT Bold" pitchFamily="34" charset="0"/>
              </a:rPr>
              <a:t>Kada</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Tq.Ashti</a:t>
            </a:r>
            <a:r>
              <a:rPr lang="en-US" sz="3600" b="1" dirty="0" smtClean="0">
                <a:solidFill>
                  <a:schemeClr val="tx1"/>
                </a:solidFill>
                <a:latin typeface="Arial Rounded MT Bold" pitchFamily="34" charset="0"/>
              </a:rPr>
              <a:t>,  Dist. </a:t>
            </a:r>
            <a:r>
              <a:rPr lang="en-US" sz="3600" b="1" dirty="0" err="1" smtClean="0">
                <a:solidFill>
                  <a:schemeClr val="tx1"/>
                </a:solidFill>
                <a:latin typeface="Arial Rounded MT Bold" pitchFamily="34" charset="0"/>
              </a:rPr>
              <a:t>Beed</a:t>
            </a:r>
            <a:r>
              <a:rPr lang="en-US" sz="3600" b="1" dirty="0" smtClean="0">
                <a:solidFill>
                  <a:schemeClr val="tx1"/>
                </a:solidFill>
                <a:latin typeface="Arial Rounded MT Bold" pitchFamily="34" charset="0"/>
              </a:rPr>
              <a:t>  Pin-414202</a:t>
            </a:r>
            <a:endParaRPr lang="en-US" sz="3600" b="1" dirty="0">
              <a:solidFill>
                <a:schemeClr val="tx1"/>
              </a:solidFill>
              <a:latin typeface="Arial Rounded MT Bold" pitchFamily="34" charset="0"/>
            </a:endParaRPr>
          </a:p>
        </p:txBody>
      </p:sp>
      <p:sp>
        <p:nvSpPr>
          <p:cNvPr id="153603" name="Rectangle 3"/>
          <p:cNvSpPr>
            <a:spLocks noGrp="1" noChangeArrowheads="1"/>
          </p:cNvSpPr>
          <p:nvPr>
            <p:ph type="body" idx="4294967295"/>
          </p:nvPr>
        </p:nvSpPr>
        <p:spPr>
          <a:xfrm>
            <a:off x="0" y="5181600"/>
            <a:ext cx="7086600" cy="914400"/>
          </a:xfrm>
        </p:spPr>
        <p:txBody>
          <a:bodyPr>
            <a:normAutofit fontScale="85000" lnSpcReduction="10000"/>
          </a:bodyPr>
          <a:lstStyle/>
          <a:p>
            <a:pPr algn="ctr">
              <a:buFont typeface="Wingdings" pitchFamily="2" charset="2"/>
              <a:buNone/>
            </a:pPr>
            <a:r>
              <a:rPr lang="en-US" sz="4300" b="1" dirty="0" smtClean="0">
                <a:solidFill>
                  <a:schemeClr val="tx2"/>
                </a:solidFill>
                <a:latin typeface="Times New Roman" pitchFamily="18" charset="0"/>
                <a:cs typeface="Times New Roman" pitchFamily="18" charset="0"/>
              </a:rPr>
              <a:t>ECONOMICS DEPARTMENT</a:t>
            </a:r>
          </a:p>
          <a:p>
            <a:pPr>
              <a:buFont typeface="Wingdings" pitchFamily="2" charset="2"/>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p:txBody>
      </p:sp>
      <p:pic>
        <p:nvPicPr>
          <p:cNvPr id="14338" name="Picture 2" descr="http://www.gandhicollegekada.org/images/logo.png"/>
          <p:cNvPicPr>
            <a:picLocks noChangeAspect="1" noChangeArrowheads="1"/>
          </p:cNvPicPr>
          <p:nvPr/>
        </p:nvPicPr>
        <p:blipFill>
          <a:blip r:embed="rId2"/>
          <a:srcRect/>
          <a:stretch>
            <a:fillRect/>
          </a:stretch>
        </p:blipFill>
        <p:spPr bwMode="auto">
          <a:xfrm>
            <a:off x="2895600" y="152400"/>
            <a:ext cx="3352800" cy="2105025"/>
          </a:xfrm>
          <a:prstGeom prst="rect">
            <a:avLst/>
          </a:prstGeom>
          <a:noFill/>
        </p:spPr>
      </p:pic>
      <p:sp>
        <p:nvSpPr>
          <p:cNvPr id="5" name="Right Arrow 4"/>
          <p:cNvSpPr/>
          <p:nvPr/>
        </p:nvSpPr>
        <p:spPr>
          <a:xfrm>
            <a:off x="7620000" y="6172200"/>
            <a:ext cx="1676400" cy="6858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rgbClr val="FF0000"/>
                </a:solidFill>
              </a:rPr>
              <a:t>Lecture 1</a:t>
            </a:r>
            <a:r>
              <a:rPr lang="en-US" baseline="30000" dirty="0" smtClean="0">
                <a:solidFill>
                  <a:srgbClr val="FF0000"/>
                </a:solidFill>
              </a:rPr>
              <a:t>ST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28600"/>
            <a:ext cx="7772400" cy="3124200"/>
          </a:xfr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1">
            <a:schemeClr val="accent3"/>
          </a:lnRef>
          <a:fillRef idx="2">
            <a:schemeClr val="accent3"/>
          </a:fillRef>
          <a:effectRef idx="1">
            <a:schemeClr val="accent3"/>
          </a:effectRef>
          <a:fontRef idx="minor">
            <a:schemeClr val="dk1"/>
          </a:fontRef>
        </p:style>
        <p:txBody>
          <a:bodyPr>
            <a:noAutofit/>
          </a:bodyPr>
          <a:lstStyle/>
          <a:p>
            <a:pPr algn="ctr"/>
            <a:r>
              <a:rPr lang="en-US" sz="4400" b="1" dirty="0" smtClean="0">
                <a:solidFill>
                  <a:srgbClr val="FF0000"/>
                </a:solidFill>
              </a:rPr>
              <a:t>T.Y.B.A. ECONOMICS</a:t>
            </a:r>
          </a:p>
          <a:p>
            <a:pPr algn="ctr"/>
            <a:r>
              <a:rPr lang="en-US" sz="4400" b="1" dirty="0" smtClean="0">
                <a:solidFill>
                  <a:srgbClr val="FF0000"/>
                </a:solidFill>
              </a:rPr>
              <a:t>(Revised Syllabus)</a:t>
            </a:r>
          </a:p>
          <a:p>
            <a:pPr algn="ctr"/>
            <a:r>
              <a:rPr lang="en-US" sz="4400" b="1" dirty="0" smtClean="0">
                <a:solidFill>
                  <a:srgbClr val="FF0000"/>
                </a:solidFill>
              </a:rPr>
              <a:t> </a:t>
            </a:r>
            <a:r>
              <a:rPr lang="en-US" sz="4400" b="1" dirty="0" smtClean="0">
                <a:solidFill>
                  <a:srgbClr val="FF0000"/>
                </a:solidFill>
              </a:rPr>
              <a:t>Semester-V</a:t>
            </a:r>
            <a:endParaRPr lang="en-US" sz="4400" b="1" dirty="0" smtClean="0">
              <a:solidFill>
                <a:srgbClr val="FF0000"/>
              </a:solidFill>
            </a:endParaRPr>
          </a:p>
          <a:p>
            <a:pPr algn="ctr"/>
            <a:r>
              <a:rPr lang="en-US" sz="4400" b="1" dirty="0" smtClean="0">
                <a:solidFill>
                  <a:srgbClr val="FF0000"/>
                </a:solidFill>
              </a:rPr>
              <a:t>PAPER –</a:t>
            </a:r>
            <a:r>
              <a:rPr lang="en-US" sz="4400" b="1" dirty="0" smtClean="0">
                <a:solidFill>
                  <a:srgbClr val="FF0000"/>
                </a:solidFill>
              </a:rPr>
              <a:t>ECO-109</a:t>
            </a:r>
            <a:endParaRPr lang="en-US" sz="4400" b="1" dirty="0">
              <a:solidFill>
                <a:srgbClr val="FF0000"/>
              </a:solidFill>
            </a:endParaRPr>
          </a:p>
        </p:txBody>
      </p:sp>
      <p:sp>
        <p:nvSpPr>
          <p:cNvPr id="6" name="TextBox 5"/>
          <p:cNvSpPr txBox="1"/>
          <p:nvPr/>
        </p:nvSpPr>
        <p:spPr>
          <a:xfrm>
            <a:off x="1143000" y="5638800"/>
            <a:ext cx="6324600" cy="523220"/>
          </a:xfrm>
          <a:prstGeom prst="rect">
            <a:avLst/>
          </a:prstGeom>
          <a:solidFill>
            <a:schemeClr val="accent2">
              <a:lumMod val="60000"/>
              <a:lumOff val="40000"/>
            </a:schemeClr>
          </a:solidFill>
        </p:spPr>
        <p:txBody>
          <a:bodyPr wrap="square" rtlCol="0">
            <a:spAutoFit/>
          </a:bodyPr>
          <a:lstStyle/>
          <a:p>
            <a:pPr algn="ctr"/>
            <a:r>
              <a:rPr lang="en-US" sz="2800" b="1" dirty="0" smtClean="0">
                <a:solidFill>
                  <a:srgbClr val="002060"/>
                </a:solidFill>
              </a:rPr>
              <a:t>PROF : Dr. ASHOK KORADE</a:t>
            </a:r>
            <a:endParaRPr lang="en-US" sz="2800" b="1" dirty="0">
              <a:solidFill>
                <a:srgbClr val="002060"/>
              </a:solidFill>
            </a:endParaRPr>
          </a:p>
        </p:txBody>
      </p:sp>
      <p:sp>
        <p:nvSpPr>
          <p:cNvPr id="8" name="Rounded Rectangle 7"/>
          <p:cNvSpPr/>
          <p:nvPr/>
        </p:nvSpPr>
        <p:spPr>
          <a:xfrm>
            <a:off x="1143000" y="3352800"/>
            <a:ext cx="7010400" cy="1752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b="1" dirty="0" smtClean="0"/>
          </a:p>
          <a:p>
            <a:pPr algn="ctr"/>
            <a:r>
              <a:rPr lang="en-US" sz="4400" b="1" dirty="0" smtClean="0"/>
              <a:t>International Economics</a:t>
            </a:r>
            <a:endParaRPr lang="en-US" sz="4400" b="1" dirty="0" smtClean="0"/>
          </a:p>
          <a:p>
            <a:pPr algn="ctr"/>
            <a:r>
              <a:rPr lang="en-US" sz="4400" b="1" dirty="0" err="1" smtClean="0"/>
              <a:t>आंतरराष्ट्रीय</a:t>
            </a:r>
            <a:r>
              <a:rPr lang="en-US" sz="4400" b="1" dirty="0" smtClean="0"/>
              <a:t>  </a:t>
            </a:r>
            <a:r>
              <a:rPr lang="en-US" sz="4400" b="1" dirty="0" err="1" smtClean="0"/>
              <a:t>अर्थशास्त्र</a:t>
            </a:r>
            <a:endParaRPr lang="en-US" sz="4400" b="1" dirty="0" smtClean="0"/>
          </a:p>
          <a:p>
            <a:pPr algn="ctr"/>
            <a:endParaRPr lang="en-US"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8991600" cy="6019800"/>
          </a:xfrm>
        </p:spPr>
        <p:txBody>
          <a:bodyPr>
            <a:normAutofit lnSpcReduction="10000"/>
          </a:bodyPr>
          <a:lstStyle/>
          <a:p>
            <a:r>
              <a:rPr lang="en-US" sz="2800" dirty="0" smtClean="0">
                <a:solidFill>
                  <a:srgbClr val="FF0000"/>
                </a:solidFill>
              </a:rPr>
              <a:t>Objectives : </a:t>
            </a:r>
          </a:p>
          <a:p>
            <a:pPr algn="just"/>
            <a:r>
              <a:rPr lang="en-US" sz="2800" dirty="0" smtClean="0">
                <a:solidFill>
                  <a:srgbClr val="002060"/>
                </a:solidFill>
              </a:rPr>
              <a:t>	</a:t>
            </a:r>
            <a:r>
              <a:rPr lang="en-US" sz="2600" dirty="0" smtClean="0">
                <a:solidFill>
                  <a:srgbClr val="002060"/>
                </a:solidFill>
              </a:rPr>
              <a:t>This </a:t>
            </a:r>
            <a:r>
              <a:rPr lang="en-US" sz="2600" dirty="0" smtClean="0">
                <a:solidFill>
                  <a:srgbClr val="002060"/>
                </a:solidFill>
              </a:rPr>
              <a:t>paper provided the students a through understanding and deep knowledge about the basic principles that tend to govern the free flow of trade in goods and services at the global level. The contents of this paper, spread over various units, lay stress both on theory and applied nature of the subject that have registered rapid changes during the last decade. </a:t>
            </a:r>
            <a:endParaRPr lang="en-US" sz="2800" dirty="0" smtClean="0">
              <a:solidFill>
                <a:srgbClr val="002060"/>
              </a:solidFill>
            </a:endParaRPr>
          </a:p>
          <a:p>
            <a:r>
              <a:rPr lang="en-US" sz="2800" dirty="0" smtClean="0">
                <a:solidFill>
                  <a:srgbClr val="FF0000"/>
                </a:solidFill>
              </a:rPr>
              <a:t>Unit </a:t>
            </a:r>
            <a:r>
              <a:rPr lang="en-US" sz="2800" dirty="0" smtClean="0">
                <a:solidFill>
                  <a:srgbClr val="FF0000"/>
                </a:solidFill>
              </a:rPr>
              <a:t>– I </a:t>
            </a:r>
            <a:r>
              <a:rPr lang="en-US" sz="2800" dirty="0" smtClean="0">
                <a:solidFill>
                  <a:srgbClr val="FF0000"/>
                </a:solidFill>
              </a:rPr>
              <a:t>Importance </a:t>
            </a:r>
            <a:r>
              <a:rPr lang="en-US" sz="2800" dirty="0" smtClean="0">
                <a:solidFill>
                  <a:srgbClr val="FF0000"/>
                </a:solidFill>
              </a:rPr>
              <a:t>of Trade and Trade Theories </a:t>
            </a:r>
            <a:endParaRPr lang="en-US" sz="2800" dirty="0" smtClean="0"/>
          </a:p>
          <a:p>
            <a:pPr algn="just"/>
            <a:r>
              <a:rPr lang="en-US" sz="2600" dirty="0" smtClean="0">
                <a:solidFill>
                  <a:srgbClr val="002060"/>
                </a:solidFill>
              </a:rPr>
              <a:t>Importance of the study of international economics, Inter-regional and international trade, theories of absolute advantage, Comparative advantage and opportunity cost</a:t>
            </a:r>
            <a:r>
              <a:rPr lang="en-US" sz="2600" dirty="0" smtClean="0">
                <a:solidFill>
                  <a:srgbClr val="002060"/>
                </a:solidFill>
              </a:rPr>
              <a:t>, </a:t>
            </a:r>
            <a:r>
              <a:rPr lang="en-US" sz="2600" dirty="0" err="1" smtClean="0">
                <a:solidFill>
                  <a:srgbClr val="002060"/>
                </a:solidFill>
              </a:rPr>
              <a:t>Heckscher</a:t>
            </a:r>
            <a:r>
              <a:rPr lang="en-US" sz="2600" dirty="0" smtClean="0">
                <a:solidFill>
                  <a:srgbClr val="002060"/>
                </a:solidFill>
              </a:rPr>
              <a:t>- Ohlin theory of trade- </a:t>
            </a:r>
            <a:r>
              <a:rPr lang="en-US" sz="2600" dirty="0" smtClean="0">
                <a:solidFill>
                  <a:srgbClr val="002060"/>
                </a:solidFill>
              </a:rPr>
              <a:t>its </a:t>
            </a:r>
            <a:r>
              <a:rPr lang="en-US" sz="2600" dirty="0" smtClean="0">
                <a:solidFill>
                  <a:srgbClr val="002060"/>
                </a:solidFill>
              </a:rPr>
              <a:t>main </a:t>
            </a:r>
            <a:r>
              <a:rPr lang="en-US" sz="2600" dirty="0" smtClean="0">
                <a:solidFill>
                  <a:srgbClr val="002060"/>
                </a:solidFill>
              </a:rPr>
              <a:t>features </a:t>
            </a:r>
            <a:r>
              <a:rPr lang="en-US" sz="2600" dirty="0" smtClean="0">
                <a:solidFill>
                  <a:srgbClr val="002060"/>
                </a:solidFill>
              </a:rPr>
              <a:t>assumptions and limitations. </a:t>
            </a:r>
          </a:p>
          <a:p>
            <a:endParaRPr lang="en-US" sz="2800" dirty="0">
              <a:solidFill>
                <a:srgbClr val="002060"/>
              </a:solidFill>
            </a:endParaRPr>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solidFill>
                  <a:srgbClr val="7030A0"/>
                </a:solidFill>
              </a:rPr>
              <a:t>SYLLABUS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10600" cy="6019800"/>
          </a:xfrm>
        </p:spPr>
        <p:txBody>
          <a:bodyPr>
            <a:normAutofit fontScale="85000" lnSpcReduction="10000"/>
          </a:bodyPr>
          <a:lstStyle/>
          <a:p>
            <a:r>
              <a:rPr lang="en-US" sz="2800" b="1" dirty="0" smtClean="0">
                <a:solidFill>
                  <a:srgbClr val="FF0000"/>
                </a:solidFill>
              </a:rPr>
              <a:t>Unit – II </a:t>
            </a:r>
            <a:r>
              <a:rPr lang="en-US" sz="2800" dirty="0" smtClean="0">
                <a:solidFill>
                  <a:srgbClr val="FF0000"/>
                </a:solidFill>
              </a:rPr>
              <a:t>Gains from Trade </a:t>
            </a:r>
            <a:endParaRPr lang="en-US" sz="2800" b="1" dirty="0" smtClean="0">
              <a:solidFill>
                <a:srgbClr val="FF0000"/>
              </a:solidFill>
            </a:endParaRPr>
          </a:p>
          <a:p>
            <a:r>
              <a:rPr lang="en-US" sz="2800" dirty="0" smtClean="0"/>
              <a:t>	</a:t>
            </a:r>
            <a:r>
              <a:rPr lang="en-US" sz="2800" dirty="0" smtClean="0"/>
              <a:t>Gains from trade – Their measurement and distribution, Trade as an engine of economic growth, concepts of terms of trade and their importance in the theory of trade. </a:t>
            </a:r>
          </a:p>
          <a:p>
            <a:r>
              <a:rPr lang="en-US" sz="2800" b="1" dirty="0" smtClean="0">
                <a:solidFill>
                  <a:srgbClr val="FF0000"/>
                </a:solidFill>
              </a:rPr>
              <a:t>Unit- </a:t>
            </a:r>
            <a:r>
              <a:rPr lang="en-US" sz="2800" b="1" dirty="0" smtClean="0">
                <a:solidFill>
                  <a:srgbClr val="FF0000"/>
                </a:solidFill>
              </a:rPr>
              <a:t>III  </a:t>
            </a:r>
            <a:r>
              <a:rPr lang="en-US" sz="2800" dirty="0" smtClean="0">
                <a:solidFill>
                  <a:srgbClr val="FF0000"/>
                </a:solidFill>
              </a:rPr>
              <a:t>Tariffs and Quotas </a:t>
            </a:r>
            <a:endParaRPr lang="en-US" sz="2800" b="1" dirty="0" smtClean="0">
              <a:solidFill>
                <a:srgbClr val="FF0000"/>
              </a:solidFill>
            </a:endParaRPr>
          </a:p>
          <a:p>
            <a:r>
              <a:rPr lang="en-US" sz="2800" dirty="0" smtClean="0"/>
              <a:t>	</a:t>
            </a:r>
            <a:r>
              <a:rPr lang="en-US" sz="2800" dirty="0" smtClean="0"/>
              <a:t>Types of tariffs and quotas, their impact in partial equilibrium analysis, Free trade and policy of tariff in relation to economic growth with special reference to India. </a:t>
            </a:r>
          </a:p>
          <a:p>
            <a:r>
              <a:rPr lang="en-US" sz="2800" dirty="0" smtClean="0"/>
              <a:t> </a:t>
            </a:r>
            <a:r>
              <a:rPr lang="en-US" sz="2800" b="1" dirty="0" smtClean="0">
                <a:solidFill>
                  <a:srgbClr val="FF0000"/>
                </a:solidFill>
              </a:rPr>
              <a:t>Unit – IV </a:t>
            </a:r>
            <a:r>
              <a:rPr lang="en-US" sz="2800" dirty="0" smtClean="0">
                <a:solidFill>
                  <a:srgbClr val="FF0000"/>
                </a:solidFill>
              </a:rPr>
              <a:t>Balance of Payment </a:t>
            </a:r>
            <a:r>
              <a:rPr lang="en-US" sz="2800" dirty="0" smtClean="0"/>
              <a:t>: </a:t>
            </a:r>
            <a:endParaRPr lang="en-US" sz="2800" dirty="0" smtClean="0"/>
          </a:p>
          <a:p>
            <a:r>
              <a:rPr lang="en-US" sz="2800" dirty="0" smtClean="0"/>
              <a:t>	</a:t>
            </a:r>
            <a:r>
              <a:rPr lang="en-US" sz="2800" dirty="0" smtClean="0"/>
              <a:t>Concept and components of balance of payments, Equilibrium and disequilibria </a:t>
            </a:r>
            <a:r>
              <a:rPr lang="en-US" sz="2800" dirty="0" err="1" smtClean="0"/>
              <a:t>inbalance</a:t>
            </a:r>
            <a:r>
              <a:rPr lang="en-US" sz="2800" dirty="0" smtClean="0"/>
              <a:t> of payment, consequences of disequilibrium in balance  of payments, Various measures to correct deficit in the balance of payments, Relative merits, Demerits and limitations of devaluation. </a:t>
            </a:r>
            <a:endParaRPr lang="en-US" sz="2800" dirty="0" smtClean="0"/>
          </a:p>
          <a:p>
            <a:endParaRPr lang="en-US" sz="2000" dirty="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solidFill>
                  <a:srgbClr val="7030A0"/>
                </a:solidFill>
              </a:rPr>
              <a:t>SYLLABUS</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305800" cy="5257800"/>
          </a:xfrm>
        </p:spPr>
        <p:txBody>
          <a:bodyPr/>
          <a:lstStyle/>
          <a:p>
            <a:r>
              <a:rPr lang="en-US" dirty="0" err="1" smtClean="0"/>
              <a:t>अलीकडील</a:t>
            </a:r>
            <a:r>
              <a:rPr lang="en-US" dirty="0" smtClean="0"/>
              <a:t> </a:t>
            </a:r>
            <a:r>
              <a:rPr lang="en-US" dirty="0" err="1" smtClean="0"/>
              <a:t>काळात</a:t>
            </a:r>
            <a:r>
              <a:rPr lang="en-US" dirty="0" smtClean="0"/>
              <a:t> </a:t>
            </a:r>
            <a:r>
              <a:rPr lang="en-US" dirty="0" err="1" smtClean="0"/>
              <a:t>संपुर्ण</a:t>
            </a:r>
            <a:r>
              <a:rPr lang="en-US" dirty="0" smtClean="0"/>
              <a:t> </a:t>
            </a:r>
            <a:r>
              <a:rPr lang="en-US" dirty="0" err="1" smtClean="0"/>
              <a:t>जगामध्ये</a:t>
            </a:r>
            <a:r>
              <a:rPr lang="en-US" dirty="0" smtClean="0"/>
              <a:t> </a:t>
            </a:r>
            <a:r>
              <a:rPr lang="en-US" dirty="0" err="1" smtClean="0"/>
              <a:t>जागतिकीकरण</a:t>
            </a:r>
            <a:r>
              <a:rPr lang="en-US" dirty="0" smtClean="0"/>
              <a:t>, </a:t>
            </a:r>
            <a:r>
              <a:rPr lang="en-US" dirty="0" err="1" smtClean="0"/>
              <a:t>खाजगीकरण</a:t>
            </a:r>
            <a:r>
              <a:rPr lang="en-US" dirty="0" smtClean="0"/>
              <a:t> </a:t>
            </a:r>
            <a:r>
              <a:rPr lang="en-US" dirty="0" err="1" smtClean="0"/>
              <a:t>उदारीकरण</a:t>
            </a:r>
            <a:r>
              <a:rPr lang="en-US" dirty="0" smtClean="0"/>
              <a:t>, </a:t>
            </a:r>
            <a:r>
              <a:rPr lang="en-US" dirty="0" err="1" smtClean="0"/>
              <a:t>त्याचप्रमाणे</a:t>
            </a:r>
            <a:r>
              <a:rPr lang="en-US" dirty="0" smtClean="0"/>
              <a:t> </a:t>
            </a:r>
            <a:r>
              <a:rPr lang="en-US" dirty="0" err="1" smtClean="0"/>
              <a:t>मुक्त</a:t>
            </a:r>
            <a:r>
              <a:rPr lang="en-US" dirty="0" smtClean="0"/>
              <a:t> </a:t>
            </a:r>
            <a:r>
              <a:rPr lang="en-US" dirty="0" err="1" smtClean="0"/>
              <a:t>अर्थव्यवस्थेचा</a:t>
            </a:r>
            <a:r>
              <a:rPr lang="en-US" dirty="0" smtClean="0"/>
              <a:t> </a:t>
            </a:r>
            <a:r>
              <a:rPr lang="en-US" dirty="0" err="1" smtClean="0"/>
              <a:t>स्विकार</a:t>
            </a:r>
            <a:r>
              <a:rPr lang="en-US" dirty="0" smtClean="0"/>
              <a:t> </a:t>
            </a:r>
            <a:r>
              <a:rPr lang="en-US" dirty="0" err="1" smtClean="0"/>
              <a:t>बहुतेक</a:t>
            </a:r>
            <a:r>
              <a:rPr lang="en-US" dirty="0" smtClean="0"/>
              <a:t> </a:t>
            </a:r>
            <a:r>
              <a:rPr lang="en-US" dirty="0" err="1" smtClean="0"/>
              <a:t>राष्ट्रांनी</a:t>
            </a:r>
            <a:r>
              <a:rPr lang="en-US" dirty="0" smtClean="0"/>
              <a:t> </a:t>
            </a:r>
            <a:r>
              <a:rPr lang="en-US" dirty="0" err="1" smtClean="0"/>
              <a:t>केलेला</a:t>
            </a:r>
            <a:r>
              <a:rPr lang="en-US" dirty="0" smtClean="0"/>
              <a:t> </a:t>
            </a:r>
            <a:r>
              <a:rPr lang="en-US" dirty="0" err="1" smtClean="0"/>
              <a:t>दिसून</a:t>
            </a:r>
            <a:r>
              <a:rPr lang="en-US" dirty="0" smtClean="0"/>
              <a:t> </a:t>
            </a:r>
            <a:r>
              <a:rPr lang="en-US" dirty="0" err="1" smtClean="0"/>
              <a:t>येतो</a:t>
            </a:r>
            <a:r>
              <a:rPr lang="en-US" dirty="0" smtClean="0"/>
              <a:t>. </a:t>
            </a:r>
            <a:r>
              <a:rPr lang="en-US" dirty="0" err="1" smtClean="0"/>
              <a:t>काही</a:t>
            </a:r>
            <a:r>
              <a:rPr lang="en-US" dirty="0" smtClean="0"/>
              <a:t> </a:t>
            </a:r>
            <a:r>
              <a:rPr lang="en-US" dirty="0" err="1" smtClean="0"/>
              <a:t>देश</a:t>
            </a:r>
            <a:r>
              <a:rPr lang="en-US" dirty="0" smtClean="0"/>
              <a:t> </a:t>
            </a:r>
            <a:r>
              <a:rPr lang="en-US" dirty="0" err="1" smtClean="0"/>
              <a:t>या</a:t>
            </a:r>
            <a:r>
              <a:rPr lang="en-US" dirty="0" smtClean="0"/>
              <a:t> </a:t>
            </a:r>
            <a:r>
              <a:rPr lang="en-US" dirty="0" err="1" smtClean="0"/>
              <a:t>धोरणाचा</a:t>
            </a:r>
            <a:r>
              <a:rPr lang="en-US" dirty="0" smtClean="0"/>
              <a:t> </a:t>
            </a:r>
            <a:r>
              <a:rPr lang="en-US" dirty="0" err="1" smtClean="0"/>
              <a:t>स्विकार</a:t>
            </a:r>
            <a:r>
              <a:rPr lang="en-US" dirty="0" smtClean="0"/>
              <a:t> </a:t>
            </a:r>
            <a:r>
              <a:rPr lang="en-US" dirty="0" err="1" smtClean="0"/>
              <a:t>करण्याच्या</a:t>
            </a:r>
            <a:r>
              <a:rPr lang="en-US" dirty="0" smtClean="0"/>
              <a:t> </a:t>
            </a:r>
            <a:r>
              <a:rPr lang="en-US" dirty="0" err="1" smtClean="0"/>
              <a:t>मार्गावर</a:t>
            </a:r>
            <a:r>
              <a:rPr lang="en-US" dirty="0" smtClean="0"/>
              <a:t> </a:t>
            </a:r>
            <a:r>
              <a:rPr lang="en-US" dirty="0" err="1" smtClean="0"/>
              <a:t>आहेत</a:t>
            </a:r>
            <a:r>
              <a:rPr lang="en-US" dirty="0" smtClean="0"/>
              <a:t>. </a:t>
            </a:r>
            <a:r>
              <a:rPr lang="en-US" dirty="0" err="1" smtClean="0"/>
              <a:t>जाहजीकच्या</a:t>
            </a:r>
            <a:r>
              <a:rPr lang="en-US" dirty="0" smtClean="0"/>
              <a:t> </a:t>
            </a:r>
            <a:r>
              <a:rPr lang="en-US" dirty="0" err="1" smtClean="0"/>
              <a:t>धोरणामुळे</a:t>
            </a:r>
            <a:r>
              <a:rPr lang="en-US" dirty="0" smtClean="0"/>
              <a:t> </a:t>
            </a:r>
            <a:r>
              <a:rPr lang="en-US" dirty="0" err="1" smtClean="0"/>
              <a:t>कोणत्याही</a:t>
            </a:r>
            <a:r>
              <a:rPr lang="en-US" dirty="0" smtClean="0"/>
              <a:t> </a:t>
            </a:r>
            <a:r>
              <a:rPr lang="en-US" dirty="0" err="1" smtClean="0"/>
              <a:t>देशाची</a:t>
            </a:r>
            <a:r>
              <a:rPr lang="en-US" dirty="0" smtClean="0"/>
              <a:t> </a:t>
            </a:r>
            <a:r>
              <a:rPr lang="en-US" dirty="0" err="1" smtClean="0"/>
              <a:t>अर्थव्यवस्था</a:t>
            </a:r>
            <a:r>
              <a:rPr lang="en-US" dirty="0" smtClean="0"/>
              <a:t> </a:t>
            </a:r>
            <a:r>
              <a:rPr lang="en-US" dirty="0" err="1" smtClean="0"/>
              <a:t>जगातील</a:t>
            </a:r>
            <a:r>
              <a:rPr lang="en-US" dirty="0" smtClean="0"/>
              <a:t> </a:t>
            </a:r>
            <a:r>
              <a:rPr lang="en-US" dirty="0" err="1" smtClean="0"/>
              <a:t>अन्य</a:t>
            </a:r>
            <a:r>
              <a:rPr lang="en-US" dirty="0" smtClean="0"/>
              <a:t> </a:t>
            </a:r>
            <a:r>
              <a:rPr lang="en-US" dirty="0" err="1" smtClean="0"/>
              <a:t>देशापासून</a:t>
            </a:r>
            <a:r>
              <a:rPr lang="en-US" dirty="0" smtClean="0"/>
              <a:t> </a:t>
            </a:r>
            <a:r>
              <a:rPr lang="en-US" dirty="0" err="1" smtClean="0"/>
              <a:t>पुर्णपणे</a:t>
            </a:r>
            <a:r>
              <a:rPr lang="en-US" dirty="0" smtClean="0"/>
              <a:t> </a:t>
            </a:r>
            <a:r>
              <a:rPr lang="en-US" dirty="0" err="1" smtClean="0"/>
              <a:t>अलिप्त</a:t>
            </a:r>
            <a:r>
              <a:rPr lang="en-US" dirty="0" smtClean="0"/>
              <a:t> </a:t>
            </a:r>
            <a:r>
              <a:rPr lang="en-US" dirty="0" err="1" smtClean="0"/>
              <a:t>राहु</a:t>
            </a:r>
            <a:r>
              <a:rPr lang="en-US" dirty="0" smtClean="0"/>
              <a:t> </a:t>
            </a:r>
            <a:r>
              <a:rPr lang="en-US" dirty="0" err="1" smtClean="0"/>
              <a:t>शकत</a:t>
            </a:r>
            <a:r>
              <a:rPr lang="en-US" dirty="0" smtClean="0"/>
              <a:t> </a:t>
            </a:r>
            <a:r>
              <a:rPr lang="en-US" dirty="0" err="1" smtClean="0"/>
              <a:t>नाही</a:t>
            </a:r>
            <a:r>
              <a:rPr lang="en-US" dirty="0" smtClean="0"/>
              <a:t>. </a:t>
            </a:r>
            <a:r>
              <a:rPr lang="en-US" dirty="0" err="1" smtClean="0"/>
              <a:t>अर्थात</a:t>
            </a:r>
            <a:r>
              <a:rPr lang="en-US" dirty="0" smtClean="0"/>
              <a:t> </a:t>
            </a:r>
            <a:r>
              <a:rPr lang="en-US" dirty="0" err="1" smtClean="0"/>
              <a:t>या</a:t>
            </a:r>
            <a:r>
              <a:rPr lang="en-US" dirty="0" smtClean="0"/>
              <a:t> </a:t>
            </a:r>
            <a:r>
              <a:rPr lang="en-US" dirty="0" err="1" smtClean="0"/>
              <a:t>धोरणाचा</a:t>
            </a:r>
            <a:r>
              <a:rPr lang="en-US" dirty="0" smtClean="0"/>
              <a:t> </a:t>
            </a:r>
            <a:r>
              <a:rPr lang="en-US" dirty="0" err="1" smtClean="0"/>
              <a:t>मोठया</a:t>
            </a:r>
            <a:r>
              <a:rPr lang="en-US" dirty="0" smtClean="0"/>
              <a:t> </a:t>
            </a:r>
            <a:r>
              <a:rPr lang="en-US" dirty="0" err="1" smtClean="0"/>
              <a:t>प्रमाणात</a:t>
            </a:r>
            <a:r>
              <a:rPr lang="en-US" dirty="0" smtClean="0"/>
              <a:t> </a:t>
            </a:r>
            <a:r>
              <a:rPr lang="en-US" dirty="0" err="1" smtClean="0"/>
              <a:t>सर्वत्र</a:t>
            </a:r>
            <a:r>
              <a:rPr lang="en-US" dirty="0" smtClean="0"/>
              <a:t> </a:t>
            </a:r>
            <a:r>
              <a:rPr lang="en-US" dirty="0" err="1" smtClean="0"/>
              <a:t>विस्तार</a:t>
            </a:r>
            <a:r>
              <a:rPr lang="en-US" dirty="0" smtClean="0"/>
              <a:t> </a:t>
            </a:r>
            <a:r>
              <a:rPr lang="en-US" dirty="0" err="1" smtClean="0"/>
              <a:t>होण्यापाठीमागची</a:t>
            </a:r>
            <a:r>
              <a:rPr lang="en-US" dirty="0" smtClean="0"/>
              <a:t> </a:t>
            </a:r>
            <a:r>
              <a:rPr lang="en-US" dirty="0" err="1" smtClean="0"/>
              <a:t>कारणे</a:t>
            </a:r>
            <a:r>
              <a:rPr lang="en-US" dirty="0" smtClean="0"/>
              <a:t> </a:t>
            </a:r>
            <a:r>
              <a:rPr lang="en-US" dirty="0" err="1" smtClean="0"/>
              <a:t>म्हणजे</a:t>
            </a:r>
            <a:r>
              <a:rPr lang="en-US" dirty="0" smtClean="0"/>
              <a:t> </a:t>
            </a:r>
            <a:r>
              <a:rPr lang="en-US" dirty="0" err="1" smtClean="0"/>
              <a:t>आर्थीक</a:t>
            </a:r>
            <a:r>
              <a:rPr lang="en-US" dirty="0" smtClean="0"/>
              <a:t> </a:t>
            </a:r>
            <a:r>
              <a:rPr lang="en-US" dirty="0" err="1" smtClean="0"/>
              <a:t>विकास</a:t>
            </a:r>
            <a:r>
              <a:rPr lang="en-US" dirty="0" smtClean="0"/>
              <a:t>, </a:t>
            </a:r>
            <a:r>
              <a:rPr lang="en-US" dirty="0" err="1" smtClean="0"/>
              <a:t>उत्पादन</a:t>
            </a:r>
            <a:r>
              <a:rPr lang="en-US" dirty="0" smtClean="0"/>
              <a:t> </a:t>
            </a:r>
            <a:r>
              <a:rPr lang="en-US" dirty="0" err="1" smtClean="0"/>
              <a:t>वाढ</a:t>
            </a:r>
            <a:r>
              <a:rPr lang="en-US" dirty="0" smtClean="0"/>
              <a:t>, </a:t>
            </a:r>
            <a:r>
              <a:rPr lang="en-US" dirty="0" err="1" smtClean="0"/>
              <a:t>रोजगार</a:t>
            </a:r>
            <a:r>
              <a:rPr lang="en-US" dirty="0" smtClean="0"/>
              <a:t> </a:t>
            </a:r>
            <a:r>
              <a:rPr lang="en-US" dirty="0" err="1" smtClean="0"/>
              <a:t>वाढ</a:t>
            </a:r>
            <a:r>
              <a:rPr lang="en-US" dirty="0" smtClean="0"/>
              <a:t> </a:t>
            </a:r>
            <a:r>
              <a:rPr lang="en-US" dirty="0" err="1" smtClean="0"/>
              <a:t>इत्यादी</a:t>
            </a:r>
            <a:r>
              <a:rPr lang="en-US" dirty="0" smtClean="0"/>
              <a:t> </a:t>
            </a:r>
            <a:r>
              <a:rPr lang="en-US" dirty="0" err="1" smtClean="0"/>
              <a:t>असले</a:t>
            </a:r>
            <a:r>
              <a:rPr lang="en-US" dirty="0" smtClean="0"/>
              <a:t> </a:t>
            </a:r>
            <a:r>
              <a:rPr lang="en-US" dirty="0" err="1" smtClean="0"/>
              <a:t>तरी</a:t>
            </a:r>
            <a:r>
              <a:rPr lang="en-US" dirty="0" smtClean="0"/>
              <a:t> </a:t>
            </a:r>
            <a:r>
              <a:rPr lang="en-US" dirty="0" err="1" smtClean="0"/>
              <a:t>मुख्य</a:t>
            </a:r>
            <a:r>
              <a:rPr lang="en-US" dirty="0" smtClean="0"/>
              <a:t> </a:t>
            </a:r>
            <a:r>
              <a:rPr lang="en-US" dirty="0" err="1" smtClean="0"/>
              <a:t>कारण</a:t>
            </a:r>
            <a:r>
              <a:rPr lang="en-US" dirty="0" smtClean="0"/>
              <a:t> </a:t>
            </a:r>
            <a:r>
              <a:rPr lang="en-US" dirty="0" err="1" smtClean="0"/>
              <a:t>म्हणजे</a:t>
            </a:r>
            <a:r>
              <a:rPr lang="en-US" dirty="0" smtClean="0"/>
              <a:t> </a:t>
            </a:r>
            <a:r>
              <a:rPr lang="en-US" dirty="0" err="1" smtClean="0"/>
              <a:t>आंतरराष्ट्रीय</a:t>
            </a:r>
            <a:r>
              <a:rPr lang="en-US" dirty="0" smtClean="0"/>
              <a:t> </a:t>
            </a:r>
            <a:r>
              <a:rPr lang="en-US" dirty="0" err="1" smtClean="0"/>
              <a:t>व्यापाराला</a:t>
            </a:r>
            <a:r>
              <a:rPr lang="en-US" dirty="0" smtClean="0"/>
              <a:t> </a:t>
            </a:r>
            <a:r>
              <a:rPr lang="en-US" dirty="0" err="1" smtClean="0"/>
              <a:t>चालना</a:t>
            </a:r>
            <a:r>
              <a:rPr lang="en-US" dirty="0" smtClean="0"/>
              <a:t> </a:t>
            </a:r>
            <a:r>
              <a:rPr lang="en-US" dirty="0" err="1" smtClean="0"/>
              <a:t>देणे</a:t>
            </a:r>
            <a:r>
              <a:rPr lang="en-US" dirty="0" smtClean="0"/>
              <a:t> </a:t>
            </a:r>
            <a:r>
              <a:rPr lang="en-US" dirty="0" err="1" smtClean="0"/>
              <a:t>हेच</a:t>
            </a:r>
            <a:r>
              <a:rPr lang="en-US" dirty="0" smtClean="0"/>
              <a:t> </a:t>
            </a:r>
            <a:r>
              <a:rPr lang="en-US" dirty="0" err="1" smtClean="0"/>
              <a:t>दिसून</a:t>
            </a:r>
            <a:r>
              <a:rPr lang="en-US" dirty="0" smtClean="0"/>
              <a:t> </a:t>
            </a:r>
            <a:r>
              <a:rPr lang="en-US" dirty="0" err="1" smtClean="0"/>
              <a:t>येते</a:t>
            </a:r>
            <a:r>
              <a:rPr lang="en-US" dirty="0" smtClean="0"/>
              <a:t>. </a:t>
            </a:r>
            <a:r>
              <a:rPr lang="en-US" dirty="0" err="1" smtClean="0"/>
              <a:t>आणुनिक</a:t>
            </a:r>
            <a:r>
              <a:rPr lang="en-US" dirty="0" smtClean="0"/>
              <a:t> </a:t>
            </a:r>
            <a:r>
              <a:rPr lang="en-US" dirty="0" err="1" smtClean="0"/>
              <a:t>जगात</a:t>
            </a:r>
            <a:r>
              <a:rPr lang="en-US" dirty="0" smtClean="0"/>
              <a:t> </a:t>
            </a:r>
            <a:r>
              <a:rPr lang="en-US" dirty="0" err="1" smtClean="0"/>
              <a:t>आर्थीक</a:t>
            </a:r>
            <a:r>
              <a:rPr lang="en-US" dirty="0" smtClean="0"/>
              <a:t> </a:t>
            </a:r>
            <a:r>
              <a:rPr lang="en-US" dirty="0" err="1" smtClean="0"/>
              <a:t>विकासाचे</a:t>
            </a:r>
            <a:r>
              <a:rPr lang="en-US" dirty="0" smtClean="0"/>
              <a:t> </a:t>
            </a:r>
            <a:r>
              <a:rPr lang="en-US" dirty="0" err="1" smtClean="0"/>
              <a:t>इंजिन</a:t>
            </a:r>
            <a:r>
              <a:rPr lang="en-US" dirty="0" smtClean="0"/>
              <a:t> </a:t>
            </a:r>
            <a:r>
              <a:rPr lang="en-US" dirty="0" err="1" smtClean="0"/>
              <a:t>म्हणून</a:t>
            </a:r>
            <a:r>
              <a:rPr lang="en-US" dirty="0" smtClean="0"/>
              <a:t> </a:t>
            </a:r>
            <a:r>
              <a:rPr lang="en-US" dirty="0" err="1" smtClean="0"/>
              <a:t>आंतराष्ट्रीय</a:t>
            </a:r>
            <a:r>
              <a:rPr lang="en-US" dirty="0" smtClean="0"/>
              <a:t> </a:t>
            </a:r>
            <a:r>
              <a:rPr lang="en-US" dirty="0" err="1" smtClean="0"/>
              <a:t>व्यापाराकउे</a:t>
            </a:r>
            <a:r>
              <a:rPr lang="en-US" dirty="0" smtClean="0"/>
              <a:t> </a:t>
            </a:r>
            <a:r>
              <a:rPr lang="en-US" dirty="0" err="1" smtClean="0"/>
              <a:t>पाहिले</a:t>
            </a:r>
            <a:r>
              <a:rPr lang="en-US" dirty="0" smtClean="0"/>
              <a:t> </a:t>
            </a:r>
            <a:r>
              <a:rPr lang="en-US" dirty="0" err="1" smtClean="0"/>
              <a:t>जाते</a:t>
            </a:r>
            <a:r>
              <a:rPr lang="en-US" dirty="0" smtClean="0"/>
              <a:t>. </a:t>
            </a:r>
            <a:endParaRPr lang="en-US" dirty="0"/>
          </a:p>
        </p:txBody>
      </p:sp>
      <p:sp>
        <p:nvSpPr>
          <p:cNvPr id="3" name="Title 2"/>
          <p:cNvSpPr>
            <a:spLocks noGrp="1"/>
          </p:cNvSpPr>
          <p:nvPr>
            <p:ph type="title"/>
          </p:nvPr>
        </p:nvSpPr>
        <p:spPr>
          <a:xfrm>
            <a:off x="457200" y="0"/>
            <a:ext cx="8229600" cy="1143000"/>
          </a:xfrm>
        </p:spPr>
        <p:txBody>
          <a:bodyPr/>
          <a:lstStyle/>
          <a:p>
            <a:pPr algn="ctr"/>
            <a:r>
              <a:rPr lang="en-US" dirty="0" err="1" smtClean="0">
                <a:solidFill>
                  <a:srgbClr val="7030A0"/>
                </a:solidFill>
              </a:rPr>
              <a:t>प्रस्तावना</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715000"/>
          </a:xfrm>
        </p:spPr>
        <p:txBody>
          <a:bodyPr>
            <a:normAutofit/>
          </a:bodyPr>
          <a:lstStyle/>
          <a:p>
            <a:pPr algn="just">
              <a:buFont typeface="Wingdings" pitchFamily="2" charset="2"/>
              <a:buChar char="q"/>
            </a:pPr>
            <a:r>
              <a:rPr lang="en-US" dirty="0" err="1" smtClean="0"/>
              <a:t>व्याख्या</a:t>
            </a:r>
            <a:r>
              <a:rPr lang="en-US" dirty="0" smtClean="0"/>
              <a:t> : </a:t>
            </a:r>
            <a:r>
              <a:rPr lang="en-US" dirty="0" err="1" smtClean="0"/>
              <a:t>ज्या</a:t>
            </a:r>
            <a:r>
              <a:rPr lang="en-US" dirty="0" smtClean="0"/>
              <a:t> </a:t>
            </a:r>
            <a:r>
              <a:rPr lang="en-US" dirty="0" err="1" smtClean="0"/>
              <a:t>अर्थशास्त्रात</a:t>
            </a:r>
            <a:r>
              <a:rPr lang="en-US" dirty="0" smtClean="0"/>
              <a:t> </a:t>
            </a:r>
            <a:r>
              <a:rPr lang="en-US" dirty="0" err="1" smtClean="0"/>
              <a:t>वेगवेगळया</a:t>
            </a:r>
            <a:r>
              <a:rPr lang="en-US" dirty="0" smtClean="0"/>
              <a:t> </a:t>
            </a:r>
            <a:r>
              <a:rPr lang="en-US" dirty="0" err="1" smtClean="0"/>
              <a:t>राष्ट्रात</a:t>
            </a:r>
            <a:r>
              <a:rPr lang="en-US" dirty="0" smtClean="0"/>
              <a:t> </a:t>
            </a:r>
            <a:r>
              <a:rPr lang="en-US" dirty="0" err="1" smtClean="0"/>
              <a:t>होणाऱ्या</a:t>
            </a:r>
            <a:r>
              <a:rPr lang="en-US" dirty="0" smtClean="0"/>
              <a:t> </a:t>
            </a:r>
            <a:r>
              <a:rPr lang="en-US" dirty="0" err="1" smtClean="0"/>
              <a:t>वस्तु</a:t>
            </a:r>
            <a:r>
              <a:rPr lang="en-US" dirty="0" smtClean="0"/>
              <a:t> </a:t>
            </a:r>
            <a:r>
              <a:rPr lang="en-US" dirty="0" err="1" smtClean="0"/>
              <a:t>सेवांच्या</a:t>
            </a:r>
            <a:r>
              <a:rPr lang="en-US" dirty="0" smtClean="0"/>
              <a:t> </a:t>
            </a:r>
            <a:r>
              <a:rPr lang="en-US" dirty="0" err="1" smtClean="0"/>
              <a:t>व्यापराचा</a:t>
            </a:r>
            <a:r>
              <a:rPr lang="en-US" dirty="0" smtClean="0"/>
              <a:t> व </a:t>
            </a:r>
            <a:r>
              <a:rPr lang="en-US" dirty="0" err="1" smtClean="0"/>
              <a:t>त्यातुन</a:t>
            </a:r>
            <a:r>
              <a:rPr lang="en-US" dirty="0" smtClean="0"/>
              <a:t> </a:t>
            </a:r>
            <a:r>
              <a:rPr lang="en-US" dirty="0" err="1" smtClean="0"/>
              <a:t>निर्माण</a:t>
            </a:r>
            <a:r>
              <a:rPr lang="en-US" dirty="0" smtClean="0"/>
              <a:t> </a:t>
            </a:r>
            <a:r>
              <a:rPr lang="en-US" dirty="0" err="1" smtClean="0"/>
              <a:t>होणाऱ्या</a:t>
            </a:r>
            <a:r>
              <a:rPr lang="en-US" dirty="0" smtClean="0"/>
              <a:t> </a:t>
            </a:r>
            <a:r>
              <a:rPr lang="en-US" dirty="0" err="1" smtClean="0"/>
              <a:t>आर्थीक</a:t>
            </a:r>
            <a:r>
              <a:rPr lang="en-US" dirty="0" smtClean="0"/>
              <a:t> </a:t>
            </a:r>
            <a:r>
              <a:rPr lang="en-US" dirty="0" err="1" smtClean="0"/>
              <a:t>संबंधांचा</a:t>
            </a:r>
            <a:r>
              <a:rPr lang="en-US" dirty="0" smtClean="0"/>
              <a:t>, </a:t>
            </a:r>
            <a:r>
              <a:rPr lang="en-US" dirty="0" err="1" smtClean="0"/>
              <a:t>देशाच्या</a:t>
            </a:r>
            <a:r>
              <a:rPr lang="en-US" dirty="0" smtClean="0"/>
              <a:t> </a:t>
            </a:r>
            <a:r>
              <a:rPr lang="en-US" dirty="0" err="1" smtClean="0"/>
              <a:t>परस्परावलंबनाचा</a:t>
            </a:r>
            <a:r>
              <a:rPr lang="en-US" dirty="0" smtClean="0"/>
              <a:t> </a:t>
            </a:r>
            <a:r>
              <a:rPr lang="en-US" dirty="0" err="1" smtClean="0"/>
              <a:t>तसेच</a:t>
            </a:r>
            <a:r>
              <a:rPr lang="en-US" dirty="0" smtClean="0"/>
              <a:t> </a:t>
            </a:r>
            <a:r>
              <a:rPr lang="en-US" dirty="0" err="1" smtClean="0"/>
              <a:t>परस्पर</a:t>
            </a:r>
            <a:r>
              <a:rPr lang="en-US" dirty="0" smtClean="0"/>
              <a:t> </a:t>
            </a:r>
            <a:r>
              <a:rPr lang="en-US" dirty="0" err="1" smtClean="0"/>
              <a:t>सहकार्याचा</a:t>
            </a:r>
            <a:r>
              <a:rPr lang="en-US" dirty="0" smtClean="0"/>
              <a:t> </a:t>
            </a:r>
            <a:r>
              <a:rPr lang="en-US" dirty="0" err="1" smtClean="0"/>
              <a:t>अभ्यास</a:t>
            </a:r>
            <a:r>
              <a:rPr lang="en-US" dirty="0" smtClean="0"/>
              <a:t> </a:t>
            </a:r>
            <a:r>
              <a:rPr lang="en-US" dirty="0" err="1" smtClean="0"/>
              <a:t>केला</a:t>
            </a:r>
            <a:r>
              <a:rPr lang="en-US" dirty="0" smtClean="0"/>
              <a:t> </a:t>
            </a:r>
            <a:r>
              <a:rPr lang="en-US" dirty="0" err="1" smtClean="0"/>
              <a:t>जातो</a:t>
            </a:r>
            <a:r>
              <a:rPr lang="en-US" dirty="0" smtClean="0"/>
              <a:t>. </a:t>
            </a:r>
            <a:r>
              <a:rPr lang="en-US" dirty="0" err="1" smtClean="0"/>
              <a:t>त्यास</a:t>
            </a:r>
            <a:r>
              <a:rPr lang="en-US" dirty="0" smtClean="0"/>
              <a:t> </a:t>
            </a:r>
            <a:r>
              <a:rPr lang="en-US" dirty="0" err="1" smtClean="0"/>
              <a:t>आंतरराष्ट्रीय</a:t>
            </a:r>
            <a:r>
              <a:rPr lang="en-US" dirty="0" smtClean="0"/>
              <a:t> </a:t>
            </a:r>
            <a:r>
              <a:rPr lang="en-US" dirty="0" err="1" smtClean="0"/>
              <a:t>अर्थशास्त्र</a:t>
            </a:r>
            <a:r>
              <a:rPr lang="en-US" dirty="0" smtClean="0"/>
              <a:t> </a:t>
            </a:r>
            <a:r>
              <a:rPr lang="en-US" dirty="0" err="1" smtClean="0"/>
              <a:t>असे</a:t>
            </a:r>
            <a:r>
              <a:rPr lang="en-US" dirty="0" smtClean="0"/>
              <a:t> </a:t>
            </a:r>
            <a:r>
              <a:rPr lang="en-US" dirty="0" err="1" smtClean="0"/>
              <a:t>म्हणतात</a:t>
            </a:r>
            <a:r>
              <a:rPr lang="en-US" dirty="0" smtClean="0"/>
              <a:t>. </a:t>
            </a:r>
          </a:p>
          <a:p>
            <a:pPr algn="just">
              <a:buFont typeface="Wingdings" pitchFamily="2" charset="2"/>
              <a:buChar char="q"/>
            </a:pPr>
            <a:endParaRPr lang="en-US"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001000" cy="5181600"/>
          </a:xfrm>
        </p:spPr>
        <p:txBody>
          <a:bodyPr>
            <a:normAutofit/>
          </a:bodyPr>
          <a:lstStyle/>
          <a:p>
            <a:r>
              <a:rPr lang="en-US" dirty="0" err="1" smtClean="0">
                <a:solidFill>
                  <a:srgbClr val="002060"/>
                </a:solidFill>
              </a:rPr>
              <a:t>या</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पुढील</a:t>
            </a:r>
            <a:r>
              <a:rPr lang="en-US" dirty="0" smtClean="0">
                <a:solidFill>
                  <a:srgbClr val="002060"/>
                </a:solidFill>
              </a:rPr>
              <a:t> </a:t>
            </a:r>
            <a:r>
              <a:rPr lang="en-US" dirty="0" err="1" smtClean="0">
                <a:solidFill>
                  <a:srgbClr val="002060"/>
                </a:solidFill>
              </a:rPr>
              <a:t>मुदयाच्या</a:t>
            </a:r>
            <a:r>
              <a:rPr lang="en-US" dirty="0" smtClean="0">
                <a:solidFill>
                  <a:srgbClr val="002060"/>
                </a:solidFill>
              </a:rPr>
              <a:t> </a:t>
            </a:r>
            <a:r>
              <a:rPr lang="en-US" dirty="0" err="1" smtClean="0">
                <a:solidFill>
                  <a:srgbClr val="002060"/>
                </a:solidFill>
              </a:rPr>
              <a:t>आधारे</a:t>
            </a:r>
            <a:r>
              <a:rPr lang="en-US" dirty="0" smtClean="0">
                <a:solidFill>
                  <a:srgbClr val="002060"/>
                </a:solidFill>
              </a:rPr>
              <a:t> </a:t>
            </a:r>
            <a:r>
              <a:rPr lang="en-US" dirty="0" err="1" smtClean="0">
                <a:solidFill>
                  <a:srgbClr val="002060"/>
                </a:solidFill>
              </a:rPr>
              <a:t>स्पष्ट</a:t>
            </a:r>
            <a:r>
              <a:rPr lang="en-US" dirty="0" smtClean="0">
                <a:solidFill>
                  <a:srgbClr val="002060"/>
                </a:solidFill>
              </a:rPr>
              <a:t> </a:t>
            </a:r>
            <a:r>
              <a:rPr lang="en-US" dirty="0" err="1" smtClean="0">
                <a:solidFill>
                  <a:srgbClr val="002060"/>
                </a:solidFill>
              </a:rPr>
              <a:t>करता</a:t>
            </a:r>
            <a:r>
              <a:rPr lang="en-US" dirty="0" smtClean="0">
                <a:solidFill>
                  <a:srgbClr val="002060"/>
                </a:solidFill>
              </a:rPr>
              <a:t> </a:t>
            </a:r>
            <a:r>
              <a:rPr lang="en-US" dirty="0" err="1" smtClean="0">
                <a:solidFill>
                  <a:srgbClr val="002060"/>
                </a:solidFill>
              </a:rPr>
              <a:t>येईल</a:t>
            </a:r>
            <a:r>
              <a:rPr lang="en-US" dirty="0" smtClean="0">
                <a:solidFill>
                  <a:srgbClr val="002060"/>
                </a:solidFill>
              </a:rPr>
              <a:t>. </a:t>
            </a: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व्यापार</a:t>
            </a:r>
            <a:r>
              <a:rPr lang="en-US" dirty="0" smtClean="0">
                <a:solidFill>
                  <a:srgbClr val="002060"/>
                </a:solidFill>
              </a:rPr>
              <a:t> </a:t>
            </a:r>
            <a:r>
              <a:rPr lang="en-US" dirty="0" err="1" smtClean="0">
                <a:solidFill>
                  <a:srgbClr val="002060"/>
                </a:solidFill>
              </a:rPr>
              <a:t>सिंध्दांत</a:t>
            </a:r>
            <a:endParaRPr lang="en-US" dirty="0" smtClean="0">
              <a:solidFill>
                <a:srgbClr val="002060"/>
              </a:solidFill>
            </a:endParaRP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व्यापार</a:t>
            </a:r>
            <a:r>
              <a:rPr lang="en-US" dirty="0" smtClean="0">
                <a:solidFill>
                  <a:srgbClr val="002060"/>
                </a:solidFill>
              </a:rPr>
              <a:t> </a:t>
            </a:r>
            <a:r>
              <a:rPr lang="en-US" dirty="0" err="1" smtClean="0">
                <a:solidFill>
                  <a:srgbClr val="002060"/>
                </a:solidFill>
              </a:rPr>
              <a:t>धोरणे</a:t>
            </a:r>
            <a:r>
              <a:rPr lang="en-US" dirty="0" smtClean="0">
                <a:solidFill>
                  <a:srgbClr val="002060"/>
                </a:solidFill>
              </a:rPr>
              <a:t> </a:t>
            </a:r>
          </a:p>
          <a:p>
            <a:pPr lvl="0"/>
            <a:r>
              <a:rPr lang="en-US" dirty="0" err="1" smtClean="0">
                <a:solidFill>
                  <a:srgbClr val="002060"/>
                </a:solidFill>
              </a:rPr>
              <a:t>व्यापारशेष</a:t>
            </a:r>
            <a:r>
              <a:rPr lang="en-US" dirty="0" smtClean="0">
                <a:solidFill>
                  <a:srgbClr val="002060"/>
                </a:solidFill>
              </a:rPr>
              <a:t> व </a:t>
            </a:r>
            <a:r>
              <a:rPr lang="en-US" dirty="0" err="1" smtClean="0">
                <a:solidFill>
                  <a:srgbClr val="002060"/>
                </a:solidFill>
              </a:rPr>
              <a:t>व्यवहारशेष</a:t>
            </a:r>
            <a:r>
              <a:rPr lang="en-US" dirty="0" smtClean="0">
                <a:solidFill>
                  <a:srgbClr val="002060"/>
                </a:solidFill>
              </a:rPr>
              <a:t> </a:t>
            </a:r>
          </a:p>
          <a:p>
            <a:pPr lvl="0"/>
            <a:r>
              <a:rPr lang="en-US" dirty="0" err="1" smtClean="0">
                <a:solidFill>
                  <a:srgbClr val="002060"/>
                </a:solidFill>
              </a:rPr>
              <a:t>विनिमय</a:t>
            </a:r>
            <a:r>
              <a:rPr lang="en-US" dirty="0" smtClean="0">
                <a:solidFill>
                  <a:srgbClr val="002060"/>
                </a:solidFill>
              </a:rPr>
              <a:t> </a:t>
            </a:r>
            <a:r>
              <a:rPr lang="en-US" dirty="0" err="1" smtClean="0">
                <a:solidFill>
                  <a:srgbClr val="002060"/>
                </a:solidFill>
              </a:rPr>
              <a:t>दर</a:t>
            </a:r>
            <a:r>
              <a:rPr lang="en-US" dirty="0" smtClean="0">
                <a:solidFill>
                  <a:srgbClr val="002060"/>
                </a:solidFill>
              </a:rPr>
              <a:t> </a:t>
            </a: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आर्थीक</a:t>
            </a:r>
            <a:r>
              <a:rPr lang="en-US" dirty="0" smtClean="0">
                <a:solidFill>
                  <a:srgbClr val="002060"/>
                </a:solidFill>
              </a:rPr>
              <a:t> व </a:t>
            </a:r>
            <a:r>
              <a:rPr lang="en-US" dirty="0" err="1" smtClean="0">
                <a:solidFill>
                  <a:srgbClr val="002060"/>
                </a:solidFill>
              </a:rPr>
              <a:t>मौद्रीक</a:t>
            </a:r>
            <a:r>
              <a:rPr lang="en-US" dirty="0" smtClean="0">
                <a:solidFill>
                  <a:srgbClr val="002060"/>
                </a:solidFill>
              </a:rPr>
              <a:t> </a:t>
            </a:r>
            <a:r>
              <a:rPr lang="en-US" dirty="0" err="1" smtClean="0">
                <a:solidFill>
                  <a:srgbClr val="002060"/>
                </a:solidFill>
              </a:rPr>
              <a:t>संस्था</a:t>
            </a:r>
            <a:r>
              <a:rPr lang="en-US" dirty="0" smtClean="0">
                <a:solidFill>
                  <a:srgbClr val="002060"/>
                </a:solidFill>
              </a:rPr>
              <a:t> </a:t>
            </a:r>
          </a:p>
          <a:p>
            <a:pPr lvl="0"/>
            <a:r>
              <a:rPr lang="en-US" dirty="0" err="1" smtClean="0">
                <a:solidFill>
                  <a:srgbClr val="002060"/>
                </a:solidFill>
              </a:rPr>
              <a:t>विदेशी</a:t>
            </a:r>
            <a:r>
              <a:rPr lang="en-US" dirty="0" smtClean="0">
                <a:solidFill>
                  <a:srgbClr val="002060"/>
                </a:solidFill>
              </a:rPr>
              <a:t> </a:t>
            </a:r>
            <a:r>
              <a:rPr lang="en-US" dirty="0" err="1" smtClean="0">
                <a:solidFill>
                  <a:srgbClr val="002060"/>
                </a:solidFill>
              </a:rPr>
              <a:t>व्यापाराची</a:t>
            </a:r>
            <a:r>
              <a:rPr lang="en-US" dirty="0" smtClean="0">
                <a:solidFill>
                  <a:srgbClr val="002060"/>
                </a:solidFill>
              </a:rPr>
              <a:t> </a:t>
            </a:r>
            <a:r>
              <a:rPr lang="en-US" dirty="0" err="1" smtClean="0">
                <a:solidFill>
                  <a:srgbClr val="002060"/>
                </a:solidFill>
              </a:rPr>
              <a:t>दिशा</a:t>
            </a:r>
            <a:r>
              <a:rPr lang="en-US" dirty="0" smtClean="0">
                <a:solidFill>
                  <a:srgbClr val="002060"/>
                </a:solidFill>
              </a:rPr>
              <a:t> व </a:t>
            </a:r>
            <a:r>
              <a:rPr lang="en-US" dirty="0" err="1" smtClean="0">
                <a:solidFill>
                  <a:srgbClr val="002060"/>
                </a:solidFill>
              </a:rPr>
              <a:t>रचना</a:t>
            </a:r>
            <a:r>
              <a:rPr lang="en-US" dirty="0" smtClean="0">
                <a:solidFill>
                  <a:srgbClr val="002060"/>
                </a:solidFill>
              </a:rPr>
              <a:t> </a:t>
            </a:r>
          </a:p>
          <a:p>
            <a:pPr lvl="0"/>
            <a:r>
              <a:rPr lang="en-US" dirty="0" err="1" smtClean="0">
                <a:solidFill>
                  <a:srgbClr val="002060"/>
                </a:solidFill>
              </a:rPr>
              <a:t>व्यापार</a:t>
            </a:r>
            <a:r>
              <a:rPr lang="en-US" dirty="0" smtClean="0">
                <a:solidFill>
                  <a:srgbClr val="002060"/>
                </a:solidFill>
              </a:rPr>
              <a:t> </a:t>
            </a:r>
            <a:r>
              <a:rPr lang="en-US" dirty="0" err="1" smtClean="0">
                <a:solidFill>
                  <a:srgbClr val="002060"/>
                </a:solidFill>
              </a:rPr>
              <a:t>समस्याचे</a:t>
            </a:r>
            <a:r>
              <a:rPr lang="en-US" dirty="0" smtClean="0">
                <a:solidFill>
                  <a:srgbClr val="002060"/>
                </a:solidFill>
              </a:rPr>
              <a:t> </a:t>
            </a:r>
            <a:r>
              <a:rPr lang="en-US" dirty="0" err="1" smtClean="0">
                <a:solidFill>
                  <a:srgbClr val="002060"/>
                </a:solidFill>
              </a:rPr>
              <a:t>अध्ययन</a:t>
            </a:r>
            <a:r>
              <a:rPr lang="en-US" dirty="0" smtClean="0">
                <a:solidFill>
                  <a:srgbClr val="002060"/>
                </a:solidFill>
              </a:rPr>
              <a:t> </a:t>
            </a:r>
          </a:p>
          <a:p>
            <a:endParaRPr lang="en-US" dirty="0"/>
          </a:p>
        </p:txBody>
      </p:sp>
      <p:sp>
        <p:nvSpPr>
          <p:cNvPr id="4" name="Title 3"/>
          <p:cNvSpPr>
            <a:spLocks noGrp="1"/>
          </p:cNvSpPr>
          <p:nvPr>
            <p:ph type="title"/>
          </p:nvPr>
        </p:nvSpPr>
        <p:spPr/>
        <p:txBody>
          <a:bodyPr/>
          <a:lstStyle/>
          <a:p>
            <a:r>
              <a:rPr lang="en-US" dirty="0" err="1" smtClean="0">
                <a:solidFill>
                  <a:srgbClr val="7030A0"/>
                </a:solidFill>
              </a:rPr>
              <a:t>आंतरराष्ट्रीय</a:t>
            </a:r>
            <a:r>
              <a:rPr lang="en-US" dirty="0" smtClean="0">
                <a:solidFill>
                  <a:srgbClr val="7030A0"/>
                </a:solidFill>
              </a:rPr>
              <a:t> </a:t>
            </a:r>
            <a:r>
              <a:rPr lang="en-US" dirty="0" err="1" smtClean="0">
                <a:solidFill>
                  <a:srgbClr val="7030A0"/>
                </a:solidFill>
              </a:rPr>
              <a:t>अर्थशास्त्राची</a:t>
            </a:r>
            <a:r>
              <a:rPr lang="en-US" dirty="0" smtClean="0">
                <a:solidFill>
                  <a:srgbClr val="7030A0"/>
                </a:solidFill>
              </a:rPr>
              <a:t> </a:t>
            </a:r>
            <a:r>
              <a:rPr lang="en-US" dirty="0" err="1" smtClean="0">
                <a:solidFill>
                  <a:srgbClr val="7030A0"/>
                </a:solidFill>
              </a:rPr>
              <a:t>व्याप्ती</a:t>
            </a:r>
            <a:r>
              <a:rPr lang="en-US" dirty="0" smtClean="0">
                <a:solidFill>
                  <a:srgbClr val="7030A0"/>
                </a:solidFill>
              </a:rPr>
              <a:t> </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458200" cy="5601286"/>
          </a:xfrm>
        </p:spPr>
        <p:txBody>
          <a:bodyPr>
            <a:normAutofit/>
          </a:bodyPr>
          <a:lstStyle/>
          <a:p>
            <a:pPr lvl="0"/>
            <a:r>
              <a:rPr lang="en-US" dirty="0" err="1" smtClean="0">
                <a:solidFill>
                  <a:srgbClr val="002060"/>
                </a:solidFill>
              </a:rPr>
              <a:t>मानवी</a:t>
            </a:r>
            <a:r>
              <a:rPr lang="en-US" dirty="0" smtClean="0">
                <a:solidFill>
                  <a:srgbClr val="002060"/>
                </a:solidFill>
              </a:rPr>
              <a:t> </a:t>
            </a:r>
            <a:r>
              <a:rPr lang="en-US" dirty="0" err="1" smtClean="0">
                <a:solidFill>
                  <a:srgbClr val="002060"/>
                </a:solidFill>
              </a:rPr>
              <a:t>दृष्टीकोनाचा</a:t>
            </a:r>
            <a:r>
              <a:rPr lang="en-US" dirty="0" smtClean="0">
                <a:solidFill>
                  <a:srgbClr val="002060"/>
                </a:solidFill>
              </a:rPr>
              <a:t> </a:t>
            </a:r>
            <a:r>
              <a:rPr lang="en-US" dirty="0" err="1" smtClean="0">
                <a:solidFill>
                  <a:srgbClr val="002060"/>
                </a:solidFill>
              </a:rPr>
              <a:t>विकास</a:t>
            </a:r>
            <a:r>
              <a:rPr lang="en-US" dirty="0" smtClean="0">
                <a:solidFill>
                  <a:srgbClr val="002060"/>
                </a:solidFill>
              </a:rPr>
              <a:t> </a:t>
            </a:r>
          </a:p>
          <a:p>
            <a:pPr lvl="0"/>
            <a:r>
              <a:rPr lang="en-US" dirty="0" err="1" smtClean="0">
                <a:solidFill>
                  <a:srgbClr val="002060"/>
                </a:solidFill>
              </a:rPr>
              <a:t>आर्थीक</a:t>
            </a:r>
            <a:r>
              <a:rPr lang="en-US" dirty="0" smtClean="0">
                <a:solidFill>
                  <a:srgbClr val="002060"/>
                </a:solidFill>
              </a:rPr>
              <a:t> </a:t>
            </a:r>
            <a:r>
              <a:rPr lang="en-US" dirty="0" err="1" smtClean="0">
                <a:solidFill>
                  <a:srgbClr val="002060"/>
                </a:solidFill>
              </a:rPr>
              <a:t>विकास</a:t>
            </a:r>
            <a:r>
              <a:rPr lang="en-US" dirty="0" smtClean="0">
                <a:solidFill>
                  <a:srgbClr val="002060"/>
                </a:solidFill>
              </a:rPr>
              <a:t> </a:t>
            </a: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व्यापारातील</a:t>
            </a:r>
            <a:r>
              <a:rPr lang="en-US" dirty="0" smtClean="0">
                <a:solidFill>
                  <a:srgbClr val="002060"/>
                </a:solidFill>
              </a:rPr>
              <a:t> </a:t>
            </a:r>
            <a:r>
              <a:rPr lang="en-US" dirty="0" err="1" smtClean="0">
                <a:solidFill>
                  <a:srgbClr val="002060"/>
                </a:solidFill>
              </a:rPr>
              <a:t>देणी</a:t>
            </a:r>
            <a:r>
              <a:rPr lang="en-US" dirty="0" smtClean="0">
                <a:solidFill>
                  <a:srgbClr val="002060"/>
                </a:solidFill>
              </a:rPr>
              <a:t> </a:t>
            </a:r>
            <a:r>
              <a:rPr lang="en-US" dirty="0" err="1" smtClean="0">
                <a:solidFill>
                  <a:srgbClr val="002060"/>
                </a:solidFill>
              </a:rPr>
              <a:t>येणी</a:t>
            </a:r>
            <a:r>
              <a:rPr lang="en-US" dirty="0" smtClean="0">
                <a:solidFill>
                  <a:srgbClr val="002060"/>
                </a:solidFill>
              </a:rPr>
              <a:t> </a:t>
            </a:r>
            <a:r>
              <a:rPr lang="en-US" dirty="0" err="1" smtClean="0">
                <a:solidFill>
                  <a:srgbClr val="002060"/>
                </a:solidFill>
              </a:rPr>
              <a:t>असतात</a:t>
            </a:r>
            <a:r>
              <a:rPr lang="en-US" dirty="0" smtClean="0">
                <a:solidFill>
                  <a:srgbClr val="002060"/>
                </a:solidFill>
              </a:rPr>
              <a:t>. </a:t>
            </a:r>
          </a:p>
          <a:p>
            <a:pPr lvl="0"/>
            <a:r>
              <a:rPr lang="en-US" dirty="0" err="1" smtClean="0">
                <a:solidFill>
                  <a:srgbClr val="002060"/>
                </a:solidFill>
              </a:rPr>
              <a:t>जागतिक</a:t>
            </a:r>
            <a:r>
              <a:rPr lang="en-US" dirty="0" smtClean="0">
                <a:solidFill>
                  <a:srgbClr val="002060"/>
                </a:solidFill>
              </a:rPr>
              <a:t> </a:t>
            </a:r>
            <a:r>
              <a:rPr lang="en-US" dirty="0" err="1" smtClean="0">
                <a:solidFill>
                  <a:srgbClr val="002060"/>
                </a:solidFill>
              </a:rPr>
              <a:t>व्यापाराची</a:t>
            </a:r>
            <a:r>
              <a:rPr lang="en-US" dirty="0" smtClean="0">
                <a:solidFill>
                  <a:srgbClr val="002060"/>
                </a:solidFill>
              </a:rPr>
              <a:t> </a:t>
            </a:r>
            <a:r>
              <a:rPr lang="en-US" dirty="0" err="1" smtClean="0">
                <a:solidFill>
                  <a:srgbClr val="002060"/>
                </a:solidFill>
              </a:rPr>
              <a:t>दिशा</a:t>
            </a:r>
            <a:r>
              <a:rPr lang="en-US" dirty="0" smtClean="0">
                <a:solidFill>
                  <a:srgbClr val="002060"/>
                </a:solidFill>
              </a:rPr>
              <a:t> </a:t>
            </a:r>
            <a:r>
              <a:rPr lang="en-US" dirty="0" err="1" smtClean="0">
                <a:solidFill>
                  <a:srgbClr val="002060"/>
                </a:solidFill>
              </a:rPr>
              <a:t>समजते</a:t>
            </a:r>
            <a:r>
              <a:rPr lang="en-US" dirty="0" smtClean="0">
                <a:solidFill>
                  <a:srgbClr val="002060"/>
                </a:solidFill>
              </a:rPr>
              <a:t>. </a:t>
            </a:r>
          </a:p>
          <a:p>
            <a:pPr lvl="0"/>
            <a:r>
              <a:rPr lang="en-US" dirty="0" err="1" smtClean="0">
                <a:solidFill>
                  <a:srgbClr val="002060"/>
                </a:solidFill>
              </a:rPr>
              <a:t>आर्थीक</a:t>
            </a:r>
            <a:r>
              <a:rPr lang="en-US" dirty="0" smtClean="0">
                <a:solidFill>
                  <a:srgbClr val="002060"/>
                </a:solidFill>
              </a:rPr>
              <a:t> </a:t>
            </a:r>
            <a:r>
              <a:rPr lang="en-US" dirty="0" err="1" smtClean="0">
                <a:solidFill>
                  <a:srgbClr val="002060"/>
                </a:solidFill>
              </a:rPr>
              <a:t>समस्याच्या</a:t>
            </a:r>
            <a:r>
              <a:rPr lang="en-US" dirty="0" smtClean="0">
                <a:solidFill>
                  <a:srgbClr val="002060"/>
                </a:solidFill>
              </a:rPr>
              <a:t> </a:t>
            </a:r>
            <a:r>
              <a:rPr lang="en-US" dirty="0" err="1" smtClean="0">
                <a:solidFill>
                  <a:srgbClr val="002060"/>
                </a:solidFill>
              </a:rPr>
              <a:t>निराकरणासाठी</a:t>
            </a:r>
            <a:r>
              <a:rPr lang="en-US" dirty="0" smtClean="0">
                <a:solidFill>
                  <a:srgbClr val="002060"/>
                </a:solidFill>
              </a:rPr>
              <a:t> </a:t>
            </a: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सहकार्य</a:t>
            </a:r>
            <a:r>
              <a:rPr lang="en-US" dirty="0" smtClean="0">
                <a:solidFill>
                  <a:srgbClr val="002060"/>
                </a:solidFill>
              </a:rPr>
              <a:t> </a:t>
            </a:r>
          </a:p>
          <a:p>
            <a:pPr lvl="0"/>
            <a:r>
              <a:rPr lang="en-US" dirty="0" err="1" smtClean="0">
                <a:solidFill>
                  <a:srgbClr val="002060"/>
                </a:solidFill>
              </a:rPr>
              <a:t>व्यापार</a:t>
            </a:r>
            <a:r>
              <a:rPr lang="en-US" dirty="0" smtClean="0">
                <a:solidFill>
                  <a:srgbClr val="002060"/>
                </a:solidFill>
              </a:rPr>
              <a:t> </a:t>
            </a:r>
            <a:r>
              <a:rPr lang="en-US" dirty="0" err="1" smtClean="0">
                <a:solidFill>
                  <a:srgbClr val="002060"/>
                </a:solidFill>
              </a:rPr>
              <a:t>वृध्दीसाठीचे</a:t>
            </a:r>
            <a:r>
              <a:rPr lang="en-US" dirty="0" smtClean="0">
                <a:solidFill>
                  <a:srgbClr val="002060"/>
                </a:solidFill>
              </a:rPr>
              <a:t> </a:t>
            </a:r>
            <a:r>
              <a:rPr lang="en-US" dirty="0" err="1" smtClean="0">
                <a:solidFill>
                  <a:srgbClr val="002060"/>
                </a:solidFill>
              </a:rPr>
              <a:t>करार</a:t>
            </a:r>
            <a:endParaRPr lang="en-US" dirty="0" smtClean="0">
              <a:solidFill>
                <a:srgbClr val="002060"/>
              </a:solidFill>
            </a:endParaRPr>
          </a:p>
          <a:p>
            <a:pPr lvl="0"/>
            <a:r>
              <a:rPr lang="en-US" dirty="0" err="1" smtClean="0">
                <a:solidFill>
                  <a:srgbClr val="002060"/>
                </a:solidFill>
              </a:rPr>
              <a:t>व्यापारक्षेत्राचे</a:t>
            </a:r>
            <a:r>
              <a:rPr lang="en-US" dirty="0" smtClean="0">
                <a:solidFill>
                  <a:srgbClr val="002060"/>
                </a:solidFill>
              </a:rPr>
              <a:t> </a:t>
            </a:r>
            <a:r>
              <a:rPr lang="en-US" dirty="0" err="1" smtClean="0">
                <a:solidFill>
                  <a:srgbClr val="002060"/>
                </a:solidFill>
              </a:rPr>
              <a:t>ज्ञान</a:t>
            </a:r>
            <a:r>
              <a:rPr lang="en-US" dirty="0" smtClean="0">
                <a:solidFill>
                  <a:srgbClr val="002060"/>
                </a:solidFill>
              </a:rPr>
              <a:t> व </a:t>
            </a:r>
            <a:r>
              <a:rPr lang="en-US" dirty="0" err="1" smtClean="0">
                <a:solidFill>
                  <a:srgbClr val="002060"/>
                </a:solidFill>
              </a:rPr>
              <a:t>लाभ</a:t>
            </a:r>
            <a:r>
              <a:rPr lang="en-US" dirty="0" smtClean="0">
                <a:solidFill>
                  <a:srgbClr val="002060"/>
                </a:solidFill>
              </a:rPr>
              <a:t> </a:t>
            </a:r>
            <a:r>
              <a:rPr lang="en-US" dirty="0" err="1" smtClean="0">
                <a:solidFill>
                  <a:srgbClr val="002060"/>
                </a:solidFill>
              </a:rPr>
              <a:t>मापण</a:t>
            </a:r>
            <a:r>
              <a:rPr lang="en-US" dirty="0" smtClean="0">
                <a:solidFill>
                  <a:srgbClr val="002060"/>
                </a:solidFill>
              </a:rPr>
              <a:t> </a:t>
            </a:r>
          </a:p>
          <a:p>
            <a:pPr lvl="0"/>
            <a:r>
              <a:rPr lang="en-US" dirty="0" err="1" smtClean="0">
                <a:solidFill>
                  <a:srgbClr val="002060"/>
                </a:solidFill>
              </a:rPr>
              <a:t>आंतरराष्ट्रीय</a:t>
            </a:r>
            <a:r>
              <a:rPr lang="en-US" dirty="0" smtClean="0">
                <a:solidFill>
                  <a:srgbClr val="002060"/>
                </a:solidFill>
              </a:rPr>
              <a:t> </a:t>
            </a:r>
            <a:r>
              <a:rPr lang="en-US" dirty="0" err="1" smtClean="0">
                <a:solidFill>
                  <a:srgbClr val="002060"/>
                </a:solidFill>
              </a:rPr>
              <a:t>संस्था</a:t>
            </a:r>
            <a:r>
              <a:rPr lang="en-US" dirty="0" smtClean="0">
                <a:solidFill>
                  <a:srgbClr val="002060"/>
                </a:solidFill>
              </a:rPr>
              <a:t> </a:t>
            </a:r>
          </a:p>
          <a:p>
            <a:pPr>
              <a:buFont typeface="Wingdings" pitchFamily="2" charset="2"/>
              <a:buChar char="v"/>
            </a:pPr>
            <a:endParaRPr lang="en-US" dirty="0"/>
          </a:p>
        </p:txBody>
      </p:sp>
      <p:sp>
        <p:nvSpPr>
          <p:cNvPr id="3" name="Title 2"/>
          <p:cNvSpPr>
            <a:spLocks noGrp="1"/>
          </p:cNvSpPr>
          <p:nvPr>
            <p:ph type="title"/>
          </p:nvPr>
        </p:nvSpPr>
        <p:spPr>
          <a:xfrm>
            <a:off x="457200" y="274638"/>
            <a:ext cx="8153400" cy="868362"/>
          </a:xfrm>
        </p:spPr>
        <p:txBody>
          <a:bodyPr/>
          <a:lstStyle/>
          <a:p>
            <a:r>
              <a:rPr lang="en-US" dirty="0" smtClean="0">
                <a:solidFill>
                  <a:srgbClr val="7030A0"/>
                </a:solidFill>
              </a:rPr>
              <a:t> </a:t>
            </a:r>
            <a:r>
              <a:rPr lang="en-US" dirty="0" err="1" smtClean="0">
                <a:solidFill>
                  <a:srgbClr val="7030A0"/>
                </a:solidFill>
              </a:rPr>
              <a:t>आंतरराष्ट्रीय</a:t>
            </a:r>
            <a:r>
              <a:rPr lang="en-US" dirty="0" smtClean="0">
                <a:solidFill>
                  <a:srgbClr val="7030A0"/>
                </a:solidFill>
              </a:rPr>
              <a:t> </a:t>
            </a:r>
            <a:r>
              <a:rPr lang="en-US" dirty="0" err="1" smtClean="0">
                <a:solidFill>
                  <a:srgbClr val="7030A0"/>
                </a:solidFill>
              </a:rPr>
              <a:t>अर्थशास्त्राचे</a:t>
            </a:r>
            <a:r>
              <a:rPr lang="en-US" dirty="0" smtClean="0">
                <a:solidFill>
                  <a:srgbClr val="7030A0"/>
                </a:solidFill>
              </a:rPr>
              <a:t> </a:t>
            </a:r>
            <a:r>
              <a:rPr lang="en-US" dirty="0" err="1" smtClean="0">
                <a:solidFill>
                  <a:srgbClr val="7030A0"/>
                </a:solidFill>
              </a:rPr>
              <a:t>महत्त्व</a:t>
            </a:r>
            <a:endParaRPr lang="en-US" dirty="0">
              <a:solidFill>
                <a:srgbClr val="7030A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2150</TotalTime>
  <Words>233</Words>
  <Application>Microsoft Office PowerPoint</Application>
  <PresentationFormat>On-screen Show (4:3)</PresentationFormat>
  <Paragraphs>45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Shri Amolak Jain Vidya Prasarak Mandal’s  S.K.Gandhi Arts, P.H.Gandhi Com.and Amolak Science College, Kada, Tq.Ashti,  Dist. Beed  Pin-414202</vt:lpstr>
      <vt:lpstr>Slide 2</vt:lpstr>
      <vt:lpstr>SYLLABUS</vt:lpstr>
      <vt:lpstr>SYLLABUS</vt:lpstr>
      <vt:lpstr>प्रस्तावना</vt:lpstr>
      <vt:lpstr>Slide 6</vt:lpstr>
      <vt:lpstr>आंतरराष्ट्रीय अर्थशास्त्राची व्याप्ती :</vt:lpstr>
      <vt:lpstr> आंतरराष्ट्रीय अर्थशास्त्राचे महत्त्व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TECHNOLOGICAL TRENDS IN ACCOUNTING (THEORY)</dc:title>
  <dc:creator>Shree</dc:creator>
  <cp:lastModifiedBy>Shree</cp:lastModifiedBy>
  <cp:revision>404</cp:revision>
  <dcterms:created xsi:type="dcterms:W3CDTF">2020-08-10T05:37:58Z</dcterms:created>
  <dcterms:modified xsi:type="dcterms:W3CDTF">2020-12-25T15:20:08Z</dcterms:modified>
</cp:coreProperties>
</file>